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CD064-ED08-7E41-B899-C28B288875D4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F0B0F-1A3F-5A44-82EE-6C2A996702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98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0B0F-1A3F-5A44-82EE-6C2A996702B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33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prova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0B0F-1A3F-5A44-82EE-6C2A996702B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84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86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1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60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55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068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53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66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27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27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94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9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95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2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76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97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8D9A-926A-45B6-9ECE-59FEBE74DA8C}" type="datetimeFigureOut">
              <a:rPr lang="it-IT" smtClean="0"/>
              <a:t>22/03/19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EE2255-6DD2-4879-938B-8553DF8FF4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85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204">
            <a:extLst>
              <a:ext uri="{FF2B5EF4-FFF2-40B4-BE49-F238E27FC236}">
                <a16:creationId xmlns:a16="http://schemas.microsoft.com/office/drawing/2014/main" id="{3850FD15-182B-491D-A56F-23A3F6616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63" y="829031"/>
            <a:ext cx="4954861" cy="426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5B73D86E-86D2-4952-9C2C-A51961C09EB3}"/>
              </a:ext>
            </a:extLst>
          </p:cNvPr>
          <p:cNvSpPr/>
          <p:nvPr/>
        </p:nvSpPr>
        <p:spPr>
          <a:xfrm>
            <a:off x="754985" y="5856311"/>
            <a:ext cx="64652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 vita come vocazione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328790E-EF91-468E-9ABB-10CF4E4DDA9B}"/>
              </a:ext>
            </a:extLst>
          </p:cNvPr>
          <p:cNvSpPr/>
          <p:nvPr/>
        </p:nvSpPr>
        <p:spPr>
          <a:xfrm>
            <a:off x="876897" y="-38623"/>
            <a:ext cx="83814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it-IT" sz="2800" b="1" cap="small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Educare da cristiani… </a:t>
            </a:r>
            <a:r>
              <a:rPr lang="it-IT" sz="2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famiglia</a:t>
            </a:r>
            <a:endParaRPr lang="it-IT" sz="2800" b="1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magine 2" descr="Immagine che contiene orologio, oggetto&#10;&#10;Descrizione generata automaticamente">
            <a:extLst>
              <a:ext uri="{FF2B5EF4-FFF2-40B4-BE49-F238E27FC236}">
                <a16:creationId xmlns:a16="http://schemas.microsoft.com/office/drawing/2014/main" id="{6732AD83-35C2-4240-8EAA-751501591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72" y="5258845"/>
            <a:ext cx="8515255" cy="59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8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6204">
            <a:extLst>
              <a:ext uri="{FF2B5EF4-FFF2-40B4-BE49-F238E27FC236}">
                <a16:creationId xmlns:a16="http://schemas.microsoft.com/office/drawing/2014/main" id="{199E8899-EFBA-4BA4-84B2-87D14A5A2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23189"/>
            <a:ext cx="1616765" cy="14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B9CF37A-0AF6-4051-8BC9-4F509462D12D}"/>
              </a:ext>
            </a:extLst>
          </p:cNvPr>
          <p:cNvSpPr txBox="1"/>
          <p:nvPr/>
        </p:nvSpPr>
        <p:spPr>
          <a:xfrm>
            <a:off x="4588027" y="6625"/>
            <a:ext cx="280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/>
              <a:t>COME SE VEDESSERO L’INVISIBILE…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7261080-2229-4D8B-9B32-8B9C6C942F6A}"/>
              </a:ext>
            </a:extLst>
          </p:cNvPr>
          <p:cNvSpPr txBox="1"/>
          <p:nvPr/>
        </p:nvSpPr>
        <p:spPr>
          <a:xfrm>
            <a:off x="430696" y="948171"/>
            <a:ext cx="6966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cap="small" dirty="0">
                <a:solidFill>
                  <a:srgbClr val="002060"/>
                </a:solidFill>
              </a:rPr>
              <a:t>VOCAZIONE è…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428E6275-6C71-4550-9357-EF9FCA906A64}"/>
              </a:ext>
            </a:extLst>
          </p:cNvPr>
          <p:cNvGrpSpPr/>
          <p:nvPr/>
        </p:nvGrpSpPr>
        <p:grpSpPr>
          <a:xfrm>
            <a:off x="1056122" y="1855300"/>
            <a:ext cx="7599042" cy="486478"/>
            <a:chOff x="225287" y="1484128"/>
            <a:chExt cx="7599042" cy="486478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EE72029C-717C-413A-984F-77DF1D683CAF}"/>
                </a:ext>
              </a:extLst>
            </p:cNvPr>
            <p:cNvSpPr txBox="1"/>
            <p:nvPr/>
          </p:nvSpPr>
          <p:spPr>
            <a:xfrm>
              <a:off x="857538" y="1527312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cap="small" dirty="0">
                  <a:solidFill>
                    <a:srgbClr val="000099"/>
                  </a:solidFill>
                </a:rPr>
                <a:t>CHIAMATA ALLA VITA</a:t>
              </a:r>
            </a:p>
          </p:txBody>
        </p:sp>
        <p:pic>
          <p:nvPicPr>
            <p:cNvPr id="10" name="Picture 4" descr="Risultati immagini per alfabeto minuscolo clipart">
              <a:extLst>
                <a:ext uri="{FF2B5EF4-FFF2-40B4-BE49-F238E27FC236}">
                  <a16:creationId xmlns:a16="http://schemas.microsoft.com/office/drawing/2014/main" id="{A735823E-CF89-4FD4-8ED0-FE0170F1A9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" t="3900" r="77130" b="82187"/>
            <a:stretch/>
          </p:blipFill>
          <p:spPr bwMode="auto">
            <a:xfrm>
              <a:off x="225287" y="1484128"/>
              <a:ext cx="486477" cy="486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3EB307D-DB10-46AF-9887-01083774642F}"/>
              </a:ext>
            </a:extLst>
          </p:cNvPr>
          <p:cNvGrpSpPr/>
          <p:nvPr/>
        </p:nvGrpSpPr>
        <p:grpSpPr>
          <a:xfrm>
            <a:off x="1056122" y="2566852"/>
            <a:ext cx="7599042" cy="714541"/>
            <a:chOff x="260988" y="2893934"/>
            <a:chExt cx="7599042" cy="714541"/>
          </a:xfrm>
        </p:grpSpPr>
        <p:pic>
          <p:nvPicPr>
            <p:cNvPr id="12" name="Picture 4" descr="Risultati immagini per alfabeto minuscolo clipart">
              <a:extLst>
                <a:ext uri="{FF2B5EF4-FFF2-40B4-BE49-F238E27FC236}">
                  <a16:creationId xmlns:a16="http://schemas.microsoft.com/office/drawing/2014/main" id="{DAD98DD7-4D46-48D9-B028-463266D280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5" r="56957" b="82187"/>
            <a:stretch/>
          </p:blipFill>
          <p:spPr bwMode="auto">
            <a:xfrm>
              <a:off x="260988" y="2893934"/>
              <a:ext cx="520890" cy="714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2CA0F743-D6CE-45D8-8D82-6C8D2E6D8971}"/>
                </a:ext>
              </a:extLst>
            </p:cNvPr>
            <p:cNvSpPr txBox="1"/>
            <p:nvPr/>
          </p:nvSpPr>
          <p:spPr>
            <a:xfrm>
              <a:off x="893239" y="3142765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cap="small" dirty="0">
                  <a:solidFill>
                    <a:srgbClr val="000099"/>
                  </a:solidFill>
                </a:rPr>
                <a:t>CHIAMATA ALL’AMORE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8ADDEA5E-39A6-4342-89FC-515ADA67856E}"/>
              </a:ext>
            </a:extLst>
          </p:cNvPr>
          <p:cNvGrpSpPr/>
          <p:nvPr/>
        </p:nvGrpSpPr>
        <p:grpSpPr>
          <a:xfrm>
            <a:off x="1056122" y="3576608"/>
            <a:ext cx="7599041" cy="714541"/>
            <a:chOff x="260988" y="4532575"/>
            <a:chExt cx="7599041" cy="714541"/>
          </a:xfrm>
        </p:grpSpPr>
        <p:pic>
          <p:nvPicPr>
            <p:cNvPr id="15" name="Picture 4" descr="Risultati immagini per alfabeto minuscolo clipart">
              <a:extLst>
                <a:ext uri="{FF2B5EF4-FFF2-40B4-BE49-F238E27FC236}">
                  <a16:creationId xmlns:a16="http://schemas.microsoft.com/office/drawing/2014/main" id="{DB0EC7B8-3210-40B2-9937-21E5F9D605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66" t="3576" r="38405" b="79753"/>
            <a:stretch/>
          </p:blipFill>
          <p:spPr bwMode="auto">
            <a:xfrm>
              <a:off x="260988" y="4532575"/>
              <a:ext cx="520890" cy="714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0A82EF49-7A4D-456F-AA48-0DC87C3E2DB4}"/>
                </a:ext>
              </a:extLst>
            </p:cNvPr>
            <p:cNvSpPr txBox="1"/>
            <p:nvPr/>
          </p:nvSpPr>
          <p:spPr>
            <a:xfrm>
              <a:off x="893238" y="4689790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cap="small" dirty="0">
                  <a:solidFill>
                    <a:srgbClr val="000099"/>
                  </a:solidFill>
                </a:rPr>
                <a:t>CHIAMATA ALLA FEDE E ALLA SEQUELA DEL SIGNORE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47B4523F-01E4-4C06-ADDA-6159DF7023AE}"/>
              </a:ext>
            </a:extLst>
          </p:cNvPr>
          <p:cNvGrpSpPr/>
          <p:nvPr/>
        </p:nvGrpSpPr>
        <p:grpSpPr>
          <a:xfrm>
            <a:off x="1056122" y="4376301"/>
            <a:ext cx="7599041" cy="663289"/>
            <a:chOff x="318052" y="1268214"/>
            <a:chExt cx="7599041" cy="663289"/>
          </a:xfrm>
        </p:grpSpPr>
        <p:pic>
          <p:nvPicPr>
            <p:cNvPr id="18" name="Picture 4" descr="Risultati immagini per alfabeto minuscolo clipart">
              <a:extLst>
                <a:ext uri="{FF2B5EF4-FFF2-40B4-BE49-F238E27FC236}">
                  <a16:creationId xmlns:a16="http://schemas.microsoft.com/office/drawing/2014/main" id="{CE52DF7A-AED0-48E5-A302-2B0EA0F1C7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22" t="39" r="19391" b="81102"/>
            <a:stretch/>
          </p:blipFill>
          <p:spPr bwMode="auto">
            <a:xfrm>
              <a:off x="318052" y="1268214"/>
              <a:ext cx="424070" cy="663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29910FC0-8A90-48A6-8D2E-9C8D76697C58}"/>
                </a:ext>
              </a:extLst>
            </p:cNvPr>
            <p:cNvSpPr txBox="1"/>
            <p:nvPr/>
          </p:nvSpPr>
          <p:spPr>
            <a:xfrm>
              <a:off x="950302" y="1515462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cap="small" dirty="0">
                  <a:solidFill>
                    <a:srgbClr val="000099"/>
                  </a:solidFill>
                </a:rPr>
                <a:t>CHIAMATA AD UNO STATO DI VITA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DFD06F74-1ADE-4028-AB20-3875A34B272B}"/>
              </a:ext>
            </a:extLst>
          </p:cNvPr>
          <p:cNvGrpSpPr/>
          <p:nvPr/>
        </p:nvGrpSpPr>
        <p:grpSpPr>
          <a:xfrm>
            <a:off x="1056122" y="5363668"/>
            <a:ext cx="7599041" cy="498374"/>
            <a:chOff x="268122" y="3175092"/>
            <a:chExt cx="7599041" cy="498374"/>
          </a:xfrm>
        </p:grpSpPr>
        <p:pic>
          <p:nvPicPr>
            <p:cNvPr id="21" name="Picture 2" descr="Risultati immagini per alfabeto minuscolo clipart">
              <a:extLst>
                <a:ext uri="{FF2B5EF4-FFF2-40B4-BE49-F238E27FC236}">
                  <a16:creationId xmlns:a16="http://schemas.microsoft.com/office/drawing/2014/main" id="{6E89C305-DABF-49D9-A3FB-D52FB8DC3F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33" t="4858" b="81847"/>
            <a:stretch/>
          </p:blipFill>
          <p:spPr bwMode="auto">
            <a:xfrm>
              <a:off x="268122" y="3175092"/>
              <a:ext cx="474000" cy="498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7E73631E-EBA4-4F50-9394-90A12937BDD0}"/>
                </a:ext>
              </a:extLst>
            </p:cNvPr>
            <p:cNvSpPr txBox="1"/>
            <p:nvPr/>
          </p:nvSpPr>
          <p:spPr>
            <a:xfrm>
              <a:off x="900372" y="3202812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cap="small" dirty="0">
                  <a:solidFill>
                    <a:srgbClr val="000099"/>
                  </a:solidFill>
                </a:rPr>
                <a:t>CHIAMATA A REALIZZARE UNA PROFESSIONE</a:t>
              </a:r>
              <a:endParaRPr lang="it-IT" sz="2000" i="1" cap="small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3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6204">
            <a:extLst>
              <a:ext uri="{FF2B5EF4-FFF2-40B4-BE49-F238E27FC236}">
                <a16:creationId xmlns:a16="http://schemas.microsoft.com/office/drawing/2014/main" id="{B3A4748C-E338-4394-923B-D761125BD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23189"/>
            <a:ext cx="1616765" cy="14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1F386E-BFCE-42BE-B81D-B054F2C7EA5A}"/>
              </a:ext>
            </a:extLst>
          </p:cNvPr>
          <p:cNvSpPr txBox="1"/>
          <p:nvPr/>
        </p:nvSpPr>
        <p:spPr>
          <a:xfrm>
            <a:off x="4588027" y="6625"/>
            <a:ext cx="280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/>
              <a:t>La vita come vocazione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C2E240-3FCA-4649-8D03-D4A71DB063ED}"/>
              </a:ext>
            </a:extLst>
          </p:cNvPr>
          <p:cNvSpPr txBox="1"/>
          <p:nvPr/>
        </p:nvSpPr>
        <p:spPr>
          <a:xfrm>
            <a:off x="225287" y="512465"/>
            <a:ext cx="696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cap="small" dirty="0">
                <a:solidFill>
                  <a:srgbClr val="000099"/>
                </a:solidFill>
              </a:rPr>
              <a:t>In ascolto della Parola </a:t>
            </a:r>
            <a:r>
              <a:rPr lang="it-IT" sz="2200" dirty="0">
                <a:solidFill>
                  <a:srgbClr val="000099"/>
                </a:solidFill>
              </a:rPr>
              <a:t>dal Vangelo secondo Luca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2F5C01C-5B50-4232-B7FE-DB5EB010E49A}"/>
              </a:ext>
            </a:extLst>
          </p:cNvPr>
          <p:cNvSpPr txBox="1"/>
          <p:nvPr/>
        </p:nvSpPr>
        <p:spPr>
          <a:xfrm>
            <a:off x="225286" y="1079860"/>
            <a:ext cx="7368210" cy="577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50" i="1" dirty="0">
                <a:solidFill>
                  <a:srgbClr val="002060"/>
                </a:solidFill>
              </a:rPr>
              <a:t>I genitori di Gesù si recavano ogni anno a Gerusalemme per la festa di Pasqua. Quando egli ebbe dodici anni, vi salirono secondo la consuetudine della festa. Ma, trascorsi i giorni, mentre riprendevano la via del ritorno, il fanciullo Gesù rimase a Gerusalemme, senza che i genitori se ne accorgessero. Credendo che egli fosse nella comitiva, fecero una giornata di viaggio e poi si misero a cercarlo tra i parenti e i conoscenti; non avendolo trovato, tornarono in cerca di lui a Gerusalemme. Dopo tre giorni lo trovarono nel tempio, seduto in mezzo ai maestri, mentre li ascoltava e li interrogava. E tutti quelli che l'udivano erano pieni di stupore per la sua intelligenza e le sue risposte. Al vederlo restarono stupiti, e sua madre gli disse: "Figlio, perché ci hai fatto questo? Ecco, tuo padre e io, angosciati, ti cercavamo". Ed egli rispose loro: "Perché mi cercavate? Non sapevate che io devo occuparmi delle cose del Padre mio?". Ma essi non compresero ciò che aveva detto loro.</a:t>
            </a:r>
            <a:endParaRPr lang="it-IT" sz="1850" dirty="0">
              <a:solidFill>
                <a:srgbClr val="002060"/>
              </a:solidFill>
            </a:endParaRPr>
          </a:p>
          <a:p>
            <a:pPr algn="just"/>
            <a:r>
              <a:rPr lang="it-IT" sz="1850" i="1" dirty="0">
                <a:solidFill>
                  <a:srgbClr val="002060"/>
                </a:solidFill>
              </a:rPr>
              <a:t>Scese dunque con loro e venne a </a:t>
            </a:r>
            <a:r>
              <a:rPr lang="it-IT" sz="1850" i="1" dirty="0" err="1">
                <a:solidFill>
                  <a:srgbClr val="002060"/>
                </a:solidFill>
              </a:rPr>
              <a:t>Nàzaret</a:t>
            </a:r>
            <a:r>
              <a:rPr lang="it-IT" sz="1850" i="1" dirty="0">
                <a:solidFill>
                  <a:srgbClr val="002060"/>
                </a:solidFill>
              </a:rPr>
              <a:t> e stava loro sottomesso. Sua madre custodiva tutte queste cose nel suo cuore. E Gesù cresceva in sapienza, età e grazia davanti a Dio e agli uomini.</a:t>
            </a:r>
            <a:endParaRPr lang="it-IT" sz="1850" dirty="0">
              <a:solidFill>
                <a:srgbClr val="002060"/>
              </a:solidFill>
            </a:endParaRPr>
          </a:p>
          <a:p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105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204">
            <a:extLst>
              <a:ext uri="{FF2B5EF4-FFF2-40B4-BE49-F238E27FC236}">
                <a16:creationId xmlns:a16="http://schemas.microsoft.com/office/drawing/2014/main" id="{6D48E17D-930B-4E0C-8508-4261418FC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23189"/>
            <a:ext cx="1616765" cy="14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9D0120-433A-4608-BC29-E778B262B2DE}"/>
              </a:ext>
            </a:extLst>
          </p:cNvPr>
          <p:cNvSpPr txBox="1"/>
          <p:nvPr/>
        </p:nvSpPr>
        <p:spPr>
          <a:xfrm>
            <a:off x="4588027" y="6625"/>
            <a:ext cx="280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/>
              <a:t>COME SE VEDESSERO L’INVISIBILE…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3FE174-7F86-4C3A-B539-DBEDB5CB861D}"/>
              </a:ext>
            </a:extLst>
          </p:cNvPr>
          <p:cNvSpPr txBox="1"/>
          <p:nvPr/>
        </p:nvSpPr>
        <p:spPr>
          <a:xfrm>
            <a:off x="968237" y="953999"/>
            <a:ext cx="556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cap="small" dirty="0">
                <a:solidFill>
                  <a:srgbClr val="002060"/>
                </a:solidFill>
              </a:rPr>
              <a:t>Interroghiamoci: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A57714-AE8B-41E7-A27B-41467B7C8A1D}"/>
              </a:ext>
            </a:extLst>
          </p:cNvPr>
          <p:cNvSpPr txBox="1"/>
          <p:nvPr/>
        </p:nvSpPr>
        <p:spPr>
          <a:xfrm>
            <a:off x="980661" y="1991137"/>
            <a:ext cx="64168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400" dirty="0">
                <a:solidFill>
                  <a:srgbClr val="002060"/>
                </a:solidFill>
              </a:rPr>
              <a:t>In quanto adulti, quali atteggiamenti siamo chiamati a coltivare per vivere la vita come chiamata?</a:t>
            </a:r>
          </a:p>
          <a:p>
            <a:pPr lvl="0" algn="just"/>
            <a:endParaRPr lang="it-IT" sz="2000" dirty="0">
              <a:solidFill>
                <a:srgbClr val="002060"/>
              </a:solidFill>
            </a:endParaRPr>
          </a:p>
          <a:p>
            <a:pPr lvl="0" algn="just"/>
            <a:endParaRPr lang="it-IT" sz="2000" dirty="0">
              <a:solidFill>
                <a:srgbClr val="002060"/>
              </a:solidFill>
            </a:endParaRPr>
          </a:p>
          <a:p>
            <a:pPr lvl="0" algn="just"/>
            <a:r>
              <a:rPr lang="it-IT" sz="2400" dirty="0">
                <a:solidFill>
                  <a:srgbClr val="002060"/>
                </a:solidFill>
              </a:rPr>
              <a:t>In quanto genitori, quali atteggiamenti siamo chiamati a coltivare per educare i nostri figli a vivere la vita come chiamata?</a:t>
            </a:r>
          </a:p>
        </p:txBody>
      </p:sp>
      <p:pic>
        <p:nvPicPr>
          <p:cNvPr id="14" name="Picture 2" descr="Risultati immagini per numeri clipart">
            <a:extLst>
              <a:ext uri="{FF2B5EF4-FFF2-40B4-BE49-F238E27FC236}">
                <a16:creationId xmlns:a16="http://schemas.microsoft.com/office/drawing/2014/main" id="{8C599BDF-ED21-483A-B3DA-EA9318F815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73" b="56993"/>
          <a:stretch/>
        </p:blipFill>
        <p:spPr bwMode="auto">
          <a:xfrm>
            <a:off x="430695" y="1886222"/>
            <a:ext cx="540854" cy="79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isultati immagini per numeri clipart">
            <a:extLst>
              <a:ext uri="{FF2B5EF4-FFF2-40B4-BE49-F238E27FC236}">
                <a16:creationId xmlns:a16="http://schemas.microsoft.com/office/drawing/2014/main" id="{75DC29FF-4100-4E13-9B87-0255DF298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1" t="8584" r="59275" b="50000"/>
          <a:stretch/>
        </p:blipFill>
        <p:spPr bwMode="auto">
          <a:xfrm>
            <a:off x="402947" y="3667535"/>
            <a:ext cx="609601" cy="7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6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204">
            <a:extLst>
              <a:ext uri="{FF2B5EF4-FFF2-40B4-BE49-F238E27FC236}">
                <a16:creationId xmlns:a16="http://schemas.microsoft.com/office/drawing/2014/main" id="{6D48E17D-930B-4E0C-8508-4261418FC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23189"/>
            <a:ext cx="1616765" cy="14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9D0120-433A-4608-BC29-E778B262B2DE}"/>
              </a:ext>
            </a:extLst>
          </p:cNvPr>
          <p:cNvSpPr txBox="1"/>
          <p:nvPr/>
        </p:nvSpPr>
        <p:spPr>
          <a:xfrm>
            <a:off x="4588027" y="6625"/>
            <a:ext cx="280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/>
              <a:t>COME SE VEDESSERO L’INVISIBILE…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3FE174-7F86-4C3A-B539-DBEDB5CB861D}"/>
              </a:ext>
            </a:extLst>
          </p:cNvPr>
          <p:cNvSpPr txBox="1"/>
          <p:nvPr/>
        </p:nvSpPr>
        <p:spPr>
          <a:xfrm>
            <a:off x="968237" y="953999"/>
            <a:ext cx="556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cap="small" dirty="0">
                <a:solidFill>
                  <a:srgbClr val="002060"/>
                </a:solidFill>
              </a:rPr>
              <a:t>Interroghiamoci:</a:t>
            </a:r>
            <a:endParaRPr lang="it-IT" sz="28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Risultati immagini per numeri clipart">
            <a:extLst>
              <a:ext uri="{FF2B5EF4-FFF2-40B4-BE49-F238E27FC236}">
                <a16:creationId xmlns:a16="http://schemas.microsoft.com/office/drawing/2014/main" id="{980E377A-2AD6-8A42-B1EC-361FB4D8BB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73" b="56993"/>
          <a:stretch/>
        </p:blipFill>
        <p:spPr bwMode="auto">
          <a:xfrm>
            <a:off x="313497" y="1380383"/>
            <a:ext cx="540854" cy="79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9DE1DA-648C-4C42-B2F4-10C4B38D3E2A}"/>
              </a:ext>
            </a:extLst>
          </p:cNvPr>
          <p:cNvSpPr txBox="1"/>
          <p:nvPr/>
        </p:nvSpPr>
        <p:spPr>
          <a:xfrm>
            <a:off x="854351" y="1510748"/>
            <a:ext cx="67523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• coerenza * – amore***** – serenità</a:t>
            </a:r>
          </a:p>
          <a:p>
            <a:r>
              <a:rPr lang="it-IT" dirty="0"/>
              <a:t>• ascolto capacità di scelta *</a:t>
            </a:r>
          </a:p>
          <a:p>
            <a:r>
              <a:rPr lang="it-IT" dirty="0"/>
              <a:t>• rispetto** – onestà*** – introspezione</a:t>
            </a:r>
          </a:p>
          <a:p>
            <a:r>
              <a:rPr lang="it-IT" dirty="0"/>
              <a:t>• ** ***- dedizione</a:t>
            </a:r>
          </a:p>
          <a:p>
            <a:r>
              <a:rPr lang="it-IT" dirty="0"/>
              <a:t>• **** atteggiamento di costanza tolleranza pazienza e fede che ci sostiene</a:t>
            </a:r>
          </a:p>
          <a:p>
            <a:r>
              <a:rPr lang="it-IT" dirty="0"/>
              <a:t>• **** ** consapevolezza</a:t>
            </a:r>
          </a:p>
          <a:p>
            <a:r>
              <a:rPr lang="it-IT" dirty="0"/>
              <a:t>essere in ascolto - ascoltare il prossimo - ascoltare con attenzione ciò che proviene dall’esterno - ascoltarci dentro e scegliere</a:t>
            </a:r>
          </a:p>
          <a:p>
            <a:r>
              <a:rPr lang="it-IT" dirty="0"/>
              <a:t>• * - gioia che trasmette speranza- crescita personale per conoscersi ed essere migliori – vivere il paradiso qui in terra</a:t>
            </a:r>
          </a:p>
          <a:p>
            <a:r>
              <a:rPr lang="it-IT" dirty="0"/>
              <a:t> ** condivisione   ***** pazienza </a:t>
            </a:r>
          </a:p>
        </p:txBody>
      </p:sp>
      <p:pic>
        <p:nvPicPr>
          <p:cNvPr id="11" name="Picture 4" descr="Risultati immagini per numeri clipart">
            <a:extLst>
              <a:ext uri="{FF2B5EF4-FFF2-40B4-BE49-F238E27FC236}">
                <a16:creationId xmlns:a16="http://schemas.microsoft.com/office/drawing/2014/main" id="{B6061366-23A5-024D-BCD3-9816C57C2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1" t="8584" r="59275" b="50000"/>
          <a:stretch/>
        </p:blipFill>
        <p:spPr bwMode="auto">
          <a:xfrm>
            <a:off x="549550" y="5399059"/>
            <a:ext cx="609601" cy="7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4EC53D-7EB4-A742-91BC-92BBC1867E8F}"/>
              </a:ext>
            </a:extLst>
          </p:cNvPr>
          <p:cNvSpPr txBox="1"/>
          <p:nvPr/>
        </p:nvSpPr>
        <p:spPr>
          <a:xfrm>
            <a:off x="1245139" y="5481066"/>
            <a:ext cx="65107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Aiutarsi – collaborazione – esempio – fiducia ed incoraggiamento – libertà – apertura – insegnamento verso gli altri e a Dio – capirsi per trovare la propria strada – insegnare la fede – coerenza – riferimento – ascoltarli – rispetto delle scelte presenti e future – punto di riferimento comunque – ascolto e fiducia in famiglia-amici-altri- dare l’esempio – rispetto del prossimo – essere prima figli e poi genitori – capacità di scelta – amore – pazienza</a:t>
            </a:r>
          </a:p>
        </p:txBody>
      </p:sp>
    </p:spTree>
    <p:extLst>
      <p:ext uri="{BB962C8B-B14F-4D97-AF65-F5344CB8AC3E}">
        <p14:creationId xmlns:p14="http://schemas.microsoft.com/office/powerpoint/2010/main" val="165317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6204">
            <a:extLst>
              <a:ext uri="{FF2B5EF4-FFF2-40B4-BE49-F238E27FC236}">
                <a16:creationId xmlns:a16="http://schemas.microsoft.com/office/drawing/2014/main" id="{4E0DDA72-322A-4AD7-99DB-ACB9CABA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23189"/>
            <a:ext cx="1616765" cy="14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B3E923-597C-44CE-B196-ACB9863536B7}"/>
              </a:ext>
            </a:extLst>
          </p:cNvPr>
          <p:cNvSpPr txBox="1"/>
          <p:nvPr/>
        </p:nvSpPr>
        <p:spPr>
          <a:xfrm>
            <a:off x="4588027" y="6625"/>
            <a:ext cx="280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/>
              <a:t>La vita come vocazione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5F5B9F6-6E9D-47F3-BEB0-D5B0AF381401}"/>
              </a:ext>
            </a:extLst>
          </p:cNvPr>
          <p:cNvSpPr txBox="1"/>
          <p:nvPr/>
        </p:nvSpPr>
        <p:spPr>
          <a:xfrm>
            <a:off x="225287" y="866408"/>
            <a:ext cx="696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cap="small" dirty="0">
                <a:solidFill>
                  <a:srgbClr val="000099"/>
                </a:solidFill>
              </a:rPr>
              <a:t>I mezzi per educare a vivere la vita come vocazione:</a:t>
            </a:r>
            <a:endParaRPr lang="it-IT" sz="2200" dirty="0">
              <a:solidFill>
                <a:srgbClr val="000099"/>
              </a:solidFill>
            </a:endParaRP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9FE3C405-719E-4C72-83E4-4E2E9456629C}"/>
              </a:ext>
            </a:extLst>
          </p:cNvPr>
          <p:cNvGrpSpPr/>
          <p:nvPr/>
        </p:nvGrpSpPr>
        <p:grpSpPr>
          <a:xfrm>
            <a:off x="225287" y="1709999"/>
            <a:ext cx="7427875" cy="430888"/>
            <a:chOff x="225287" y="1709999"/>
            <a:chExt cx="7427875" cy="430888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11879B30-324E-4680-8EE0-D6FA9AD53059}"/>
                </a:ext>
              </a:extLst>
            </p:cNvPr>
            <p:cNvSpPr txBox="1"/>
            <p:nvPr/>
          </p:nvSpPr>
          <p:spPr>
            <a:xfrm>
              <a:off x="686371" y="1740777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b="1" cap="small" dirty="0">
                  <a:solidFill>
                    <a:srgbClr val="002060"/>
                  </a:solidFill>
                </a:rPr>
                <a:t>Custodire la chiamata al matrimonio.</a:t>
              </a:r>
            </a:p>
          </p:txBody>
        </p:sp>
        <p:pic>
          <p:nvPicPr>
            <p:cNvPr id="17" name="Picture 4" descr="Risultati immagini per alfabeto minuscolo clipart">
              <a:extLst>
                <a:ext uri="{FF2B5EF4-FFF2-40B4-BE49-F238E27FC236}">
                  <a16:creationId xmlns:a16="http://schemas.microsoft.com/office/drawing/2014/main" id="{52505019-9FDB-4DC6-8E5A-F674DBDB1E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" t="3900" r="77130" b="82187"/>
            <a:stretch/>
          </p:blipFill>
          <p:spPr bwMode="auto">
            <a:xfrm>
              <a:off x="225287" y="1709999"/>
              <a:ext cx="430887" cy="430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1F71BAE9-8FF7-4C74-B7CF-CA788C3FB66B}"/>
              </a:ext>
            </a:extLst>
          </p:cNvPr>
          <p:cNvGrpSpPr/>
          <p:nvPr/>
        </p:nvGrpSpPr>
        <p:grpSpPr>
          <a:xfrm>
            <a:off x="190873" y="2377353"/>
            <a:ext cx="7462289" cy="628456"/>
            <a:chOff x="190873" y="2377353"/>
            <a:chExt cx="7462289" cy="628456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3D0CB1D2-C8A3-4B38-B337-177A6DD50FB2}"/>
                </a:ext>
              </a:extLst>
            </p:cNvPr>
            <p:cNvSpPr txBox="1"/>
            <p:nvPr/>
          </p:nvSpPr>
          <p:spPr>
            <a:xfrm>
              <a:off x="686371" y="2584369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b="1" cap="small" dirty="0">
                  <a:solidFill>
                    <a:srgbClr val="002060"/>
                  </a:solidFill>
                </a:rPr>
                <a:t>Accogliere e valorizzare l’incontro con le altre vocazioni.</a:t>
              </a:r>
            </a:p>
          </p:txBody>
        </p:sp>
        <p:pic>
          <p:nvPicPr>
            <p:cNvPr id="18" name="Picture 4" descr="Risultati immagini per alfabeto minuscolo clipart">
              <a:extLst>
                <a:ext uri="{FF2B5EF4-FFF2-40B4-BE49-F238E27FC236}">
                  <a16:creationId xmlns:a16="http://schemas.microsoft.com/office/drawing/2014/main" id="{CA02511A-99F3-4FBC-87B3-7A324F8BAB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5" r="56957" b="82187"/>
            <a:stretch/>
          </p:blipFill>
          <p:spPr bwMode="auto">
            <a:xfrm>
              <a:off x="190873" y="2377353"/>
              <a:ext cx="458135" cy="628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AA3D1A1-A387-471B-B9CD-BE93F1EFACD1}"/>
              </a:ext>
            </a:extLst>
          </p:cNvPr>
          <p:cNvGrpSpPr/>
          <p:nvPr/>
        </p:nvGrpSpPr>
        <p:grpSpPr>
          <a:xfrm>
            <a:off x="165480" y="3603185"/>
            <a:ext cx="7513074" cy="663289"/>
            <a:chOff x="165480" y="3603185"/>
            <a:chExt cx="7513074" cy="663289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94979913-0A35-455A-A644-FD5A2AC6B12D}"/>
                </a:ext>
              </a:extLst>
            </p:cNvPr>
            <p:cNvSpPr txBox="1"/>
            <p:nvPr/>
          </p:nvSpPr>
          <p:spPr>
            <a:xfrm>
              <a:off x="711763" y="3741680"/>
              <a:ext cx="696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b="1" cap="small" dirty="0">
                  <a:solidFill>
                    <a:srgbClr val="0070C0"/>
                  </a:solidFill>
                </a:rPr>
                <a:t>Valorizzare e coltivare la dimensione spirituale dei figli.</a:t>
              </a:r>
            </a:p>
          </p:txBody>
        </p:sp>
        <p:pic>
          <p:nvPicPr>
            <p:cNvPr id="19" name="Picture 4" descr="Risultati immagini per alfabeto minuscolo clipart">
              <a:extLst>
                <a:ext uri="{FF2B5EF4-FFF2-40B4-BE49-F238E27FC236}">
                  <a16:creationId xmlns:a16="http://schemas.microsoft.com/office/drawing/2014/main" id="{E52A60BE-422B-4DB1-8743-7BFC224D09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66" t="3576" r="38405" b="79753"/>
            <a:stretch/>
          </p:blipFill>
          <p:spPr bwMode="auto">
            <a:xfrm>
              <a:off x="165480" y="3603185"/>
              <a:ext cx="483528" cy="663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D012729-8AFD-4B67-B780-BD316B6B546F}"/>
              </a:ext>
            </a:extLst>
          </p:cNvPr>
          <p:cNvGrpSpPr/>
          <p:nvPr/>
        </p:nvGrpSpPr>
        <p:grpSpPr>
          <a:xfrm>
            <a:off x="213890" y="4391159"/>
            <a:ext cx="7439271" cy="707886"/>
            <a:chOff x="213890" y="4391159"/>
            <a:chExt cx="7439271" cy="707886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870F1BB2-49B4-459B-8001-0445ADD5391B}"/>
                </a:ext>
              </a:extLst>
            </p:cNvPr>
            <p:cNvSpPr txBox="1"/>
            <p:nvPr/>
          </p:nvSpPr>
          <p:spPr>
            <a:xfrm>
              <a:off x="686370" y="4391159"/>
              <a:ext cx="69667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b="1" cap="small" dirty="0">
                  <a:solidFill>
                    <a:srgbClr val="0070C0"/>
                  </a:solidFill>
                </a:rPr>
                <a:t>Promuovere l’apertura alla realtà, vicina e lontana, per lasciarsi interpellare da essa.</a:t>
              </a:r>
            </a:p>
          </p:txBody>
        </p:sp>
        <p:pic>
          <p:nvPicPr>
            <p:cNvPr id="20" name="Picture 4" descr="Risultati immagini per alfabeto minuscolo clipart">
              <a:extLst>
                <a:ext uri="{FF2B5EF4-FFF2-40B4-BE49-F238E27FC236}">
                  <a16:creationId xmlns:a16="http://schemas.microsoft.com/office/drawing/2014/main" id="{823E6584-5F0B-4BF2-9244-AE2FAE40F7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22" t="39" r="19391" b="81102"/>
            <a:stretch/>
          </p:blipFill>
          <p:spPr bwMode="auto">
            <a:xfrm>
              <a:off x="213890" y="4391159"/>
              <a:ext cx="424070" cy="663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42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029F938E-5004-4360-8D94-1D23999786A2}"/>
              </a:ext>
            </a:extLst>
          </p:cNvPr>
          <p:cNvSpPr/>
          <p:nvPr/>
        </p:nvSpPr>
        <p:spPr>
          <a:xfrm>
            <a:off x="4676576" y="-13252"/>
            <a:ext cx="25260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Preghiera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1A4E732-8E6E-4ADF-B409-DD4124D0CC24}"/>
              </a:ext>
            </a:extLst>
          </p:cNvPr>
          <p:cNvSpPr txBox="1"/>
          <p:nvPr/>
        </p:nvSpPr>
        <p:spPr>
          <a:xfrm>
            <a:off x="425724" y="356208"/>
            <a:ext cx="736821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Ti preghiamo Signore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di concederci vita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per poter vedere come crescono i nostri figli,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di concederci sapienza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per poter insegnare loro, senza tenerli sotto tutela,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di concederci saggezza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in modo che le nostre azioni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non appesantiscano la loro vita, con dei pregiudizi,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di concederci amore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in modo che sappiamo condurli verso la meta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di concederci benedizione,</a:t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perché sappiamo accompagnarli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nel comprendere ciò cui tu, Signore, li chiami.</a:t>
            </a:r>
          </a:p>
          <a:p>
            <a:r>
              <a:rPr lang="it-IT" sz="2000" dirty="0">
                <a:solidFill>
                  <a:srgbClr val="002060"/>
                </a:solidFill>
              </a:rPr>
              <a:t>Affidiamo a te, Signore la nostra famiglia:</a:t>
            </a:r>
          </a:p>
          <a:p>
            <a:r>
              <a:rPr lang="it-IT" sz="2000" dirty="0">
                <a:solidFill>
                  <a:srgbClr val="002060"/>
                </a:solidFill>
              </a:rPr>
              <a:t>custodisci i nostri figli</a:t>
            </a:r>
          </a:p>
          <a:p>
            <a:r>
              <a:rPr lang="it-IT" sz="2000" dirty="0">
                <a:solidFill>
                  <a:srgbClr val="002060"/>
                </a:solidFill>
              </a:rPr>
              <a:t>e accompagnali nella loro crescita;</a:t>
            </a:r>
          </a:p>
          <a:p>
            <a:r>
              <a:rPr lang="it-IT" sz="2000" dirty="0">
                <a:solidFill>
                  <a:srgbClr val="002060"/>
                </a:solidFill>
              </a:rPr>
              <a:t>sostienici nel nostro impegno di genitori,</a:t>
            </a:r>
          </a:p>
          <a:p>
            <a:r>
              <a:rPr lang="it-IT" sz="2000" dirty="0">
                <a:solidFill>
                  <a:srgbClr val="002060"/>
                </a:solidFill>
              </a:rPr>
              <a:t>aiutaci ad essere guida e sostegno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per i passi dei nostri ragazzi,</a:t>
            </a:r>
          </a:p>
          <a:p>
            <a:r>
              <a:rPr lang="it-IT" sz="2000" dirty="0">
                <a:solidFill>
                  <a:srgbClr val="002060"/>
                </a:solidFill>
              </a:rPr>
              <a:t>perché siano sicuri e orientati verso di te. Amen.</a:t>
            </a:r>
          </a:p>
          <a:p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64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{CB97756A-4F40-FF49-919F-08705BC8190A}tf10001060</Template>
  <TotalTime>220</TotalTime>
  <Words>573</Words>
  <Application>Microsoft Macintosh PowerPoint</Application>
  <PresentationFormat>Presentazione su schermo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LARA NINELLO</dc:creator>
  <cp:lastModifiedBy>Silvano Trincanato</cp:lastModifiedBy>
  <cp:revision>19</cp:revision>
  <dcterms:created xsi:type="dcterms:W3CDTF">2018-11-30T21:50:47Z</dcterms:created>
  <dcterms:modified xsi:type="dcterms:W3CDTF">2019-03-22T15:49:39Z</dcterms:modified>
</cp:coreProperties>
</file>